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42"/>
  </p:notesMasterIdLst>
  <p:handoutMasterIdLst>
    <p:handoutMasterId r:id="rId43"/>
  </p:handoutMasterIdLst>
  <p:sldIdLst>
    <p:sldId id="312" r:id="rId3"/>
    <p:sldId id="396" r:id="rId4"/>
    <p:sldId id="360" r:id="rId5"/>
    <p:sldId id="516" r:id="rId6"/>
    <p:sldId id="521" r:id="rId7"/>
    <p:sldId id="517" r:id="rId8"/>
    <p:sldId id="518" r:id="rId9"/>
    <p:sldId id="520" r:id="rId10"/>
    <p:sldId id="522" r:id="rId11"/>
    <p:sldId id="524" r:id="rId12"/>
    <p:sldId id="519" r:id="rId13"/>
    <p:sldId id="525" r:id="rId14"/>
    <p:sldId id="526" r:id="rId15"/>
    <p:sldId id="527" r:id="rId16"/>
    <p:sldId id="529" r:id="rId17"/>
    <p:sldId id="528" r:id="rId18"/>
    <p:sldId id="530" r:id="rId19"/>
    <p:sldId id="531" r:id="rId20"/>
    <p:sldId id="532" r:id="rId21"/>
    <p:sldId id="533" r:id="rId22"/>
    <p:sldId id="534" r:id="rId23"/>
    <p:sldId id="535" r:id="rId24"/>
    <p:sldId id="536" r:id="rId25"/>
    <p:sldId id="537" r:id="rId26"/>
    <p:sldId id="538" r:id="rId27"/>
    <p:sldId id="539" r:id="rId28"/>
    <p:sldId id="540" r:id="rId29"/>
    <p:sldId id="541" r:id="rId30"/>
    <p:sldId id="543" r:id="rId31"/>
    <p:sldId id="544" r:id="rId32"/>
    <p:sldId id="545" r:id="rId33"/>
    <p:sldId id="546" r:id="rId34"/>
    <p:sldId id="547" r:id="rId35"/>
    <p:sldId id="548" r:id="rId36"/>
    <p:sldId id="550" r:id="rId37"/>
    <p:sldId id="549" r:id="rId38"/>
    <p:sldId id="551" r:id="rId39"/>
    <p:sldId id="552" r:id="rId40"/>
    <p:sldId id="298" r:id="rId4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28" autoAdjust="0"/>
    <p:restoredTop sz="94660"/>
  </p:normalViewPr>
  <p:slideViewPr>
    <p:cSldViewPr>
      <p:cViewPr varScale="1">
        <p:scale>
          <a:sx n="111" d="100"/>
          <a:sy n="111" d="100"/>
        </p:scale>
        <p:origin x="198" y="8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3/27/2017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3/27/2017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/>
              <a:t>Щракнете за редакция стил подзагл. обр.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E624-E48B-4577-A6F4-31E70C663259}" type="datetime1">
              <a:rPr lang="en-US" smtClean="0"/>
              <a:t>3/27/2017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278F-2F0F-4AAA-93D8-D44064BD0F8C}" type="datetime1">
              <a:rPr lang="en-US" smtClean="0"/>
              <a:t>3/27/2017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FD71-AD9D-4396-AD31-DBB269498E50}" type="datetime1">
              <a:rPr lang="en-US" smtClean="0"/>
              <a:t>3/27/2017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388D-4F77-45EF-AF12-5E2F0BEF1824}" type="datetime1">
              <a:rPr lang="en-US" smtClean="0"/>
              <a:t>3/27/2017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F69BE-F8D0-4920-AC87-F803E439A405}" type="datetime1">
              <a:rPr lang="en-US" smtClean="0"/>
              <a:t>3/27/2017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AB54-3C13-49E0-A772-4D7039CFFEAA}" type="datetime1">
              <a:rPr lang="en-US" smtClean="0"/>
              <a:t>3/27/2017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5D729-0C1E-4055-9AFA-E659A6DDCB6D}" type="datetime1">
              <a:rPr lang="en-US" smtClean="0"/>
              <a:t>3/27/2017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754C-5C6C-46DF-9904-A3D7BE5F301F}" type="datetime1">
              <a:rPr lang="en-US" smtClean="0"/>
              <a:t>3/27/2017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AB267-2144-43FF-8F9C-5A71B52924E4}" type="datetime1">
              <a:rPr lang="en-US" smtClean="0"/>
              <a:t>3/27/2017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E0051-DF9C-49D2-AD36-6B9BDE1DE3ED}" type="datetime1">
              <a:rPr lang="en-US" smtClean="0"/>
              <a:t>3/27/2017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940C0-4BA8-4AA8-B79B-964C8F235FAB}" type="datetime1">
              <a:rPr lang="en-US" smtClean="0"/>
              <a:t>3/27/2017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bg-BG"/>
              <a:t>Редакт. стил загл. образец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D13BF-D25D-4A04-A755-9F4B82F5573B}" type="datetime1">
              <a:rPr lang="en-US" smtClean="0"/>
              <a:t>3/27/2017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 Organization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Organizing Code Through Namespaces, Declaration &amp; Definition Separation, Using Preprocessors and Multiple Files</a:t>
            </a:r>
          </a:p>
        </p:txBody>
      </p:sp>
    </p:spTree>
    <p:extLst>
      <p:ext uri="{BB962C8B-B14F-4D97-AF65-F5344CB8AC3E}">
        <p14:creationId xmlns:p14="http://schemas.microsoft.com/office/powerpoint/2010/main" val="293659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The Most Interesting Man In The World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5" b="415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Pitfall: A Macro Parameter WHICH IS AN EXPRESSIONS WILL Directly Replaced AS THE EXPRESSION</a:t>
            </a:r>
            <a:endParaRPr lang="bg-B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Unlike function parameters, which are evaluated before getting passed, Macro parameters are just copy-pasted into the macro code. </a:t>
            </a:r>
          </a:p>
          <a:p>
            <a:r>
              <a:rPr lang="en-US" dirty="0"/>
              <a:t>A good way to deal with this is to surround EVERY macro parameter in brackets, as well as the macro itself</a:t>
            </a:r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10</a:t>
            </a:fld>
            <a:endParaRPr lang="bg-BG"/>
          </a:p>
        </p:txBody>
      </p:sp>
      <p:sp>
        <p:nvSpPr>
          <p:cNvPr id="10" name="TextBox 9"/>
          <p:cNvSpPr txBox="1"/>
          <p:nvPr/>
        </p:nvSpPr>
        <p:spPr>
          <a:xfrm>
            <a:off x="5857261" y="609600"/>
            <a:ext cx="523489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I DON’T ALWAYS CALL A MACRO </a:t>
            </a:r>
          </a:p>
          <a:p>
            <a:pPr algn="ctr"/>
            <a:r>
              <a:rPr lang="en-US" sz="28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IN EXPRESSIONS, </a:t>
            </a:r>
          </a:p>
          <a:p>
            <a:pPr algn="ctr"/>
            <a:r>
              <a:rPr lang="en-US" sz="28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WITH EXPRESSIONS AS PARAMETERS</a:t>
            </a:r>
            <a:endParaRPr lang="bg-BG" sz="28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424088" y="4711005"/>
            <a:ext cx="623292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BUT WHEN I DO, I FORGET TO PUT BRACKETS </a:t>
            </a:r>
          </a:p>
          <a:p>
            <a:pPr algn="ctr"/>
            <a:r>
              <a:rPr lang="en-US" sz="28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AROUND MY MACRO’S PARAMETERS </a:t>
            </a:r>
          </a:p>
          <a:p>
            <a:pPr algn="ctr"/>
            <a:r>
              <a:rPr lang="en-US" sz="28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AND MY CODE DOESN’T WORK</a:t>
            </a:r>
            <a:endParaRPr lang="bg-BG" sz="28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22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Inclusions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Instruct the compiler which </a:t>
            </a:r>
            <a:br>
              <a:rPr lang="en-US" dirty="0"/>
            </a:br>
            <a:r>
              <a:rPr lang="en-US" dirty="0"/>
              <a:t>parts of code to compiler</a:t>
            </a:r>
          </a:p>
          <a:p>
            <a:r>
              <a:rPr lang="en-US" dirty="0"/>
              <a:t>Similar to if-else: </a:t>
            </a:r>
          </a:p>
          <a:p>
            <a:pPr lvl="1"/>
            <a:r>
              <a:rPr lang="en-US" dirty="0"/>
              <a:t>If the condition is true, the code </a:t>
            </a:r>
            <a:br>
              <a:rPr lang="en-US" dirty="0"/>
            </a:br>
            <a:r>
              <a:rPr lang="en-US" dirty="0"/>
              <a:t>in the “if” block is compiled</a:t>
            </a:r>
          </a:p>
          <a:p>
            <a:pPr lvl="1"/>
            <a:r>
              <a:rPr lang="en-US" dirty="0"/>
              <a:t>If the condition is false, the code</a:t>
            </a:r>
            <a:br>
              <a:rPr lang="en-US" dirty="0"/>
            </a:br>
            <a:r>
              <a:rPr lang="en-US" dirty="0"/>
              <a:t>in the “else” (or else-if) block </a:t>
            </a:r>
            <a:br>
              <a:rPr lang="en-US" dirty="0"/>
            </a:br>
            <a:r>
              <a:rPr lang="en-US" dirty="0"/>
              <a:t>is compiled</a:t>
            </a:r>
          </a:p>
          <a:p>
            <a:pPr lvl="1"/>
            <a:r>
              <a:rPr lang="en-US" dirty="0"/>
              <a:t>Can only use macros, literals </a:t>
            </a:r>
            <a:br>
              <a:rPr lang="en-US" dirty="0"/>
            </a:br>
            <a:r>
              <a:rPr lang="en-US" dirty="0"/>
              <a:t>and constants as conditions for the if-else</a:t>
            </a:r>
          </a:p>
          <a:p>
            <a:pPr lvl="1"/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11</a:t>
            </a:fld>
            <a:endParaRPr lang="bg-BG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170612" y="1752600"/>
            <a:ext cx="5292389" cy="353943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hangingPunct="0"/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#define PRECISION 2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srgbClr val="C8C8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#if PRECISION == 2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#define PI 3.14159265359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typedef double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</a:t>
            </a:r>
            <a:r>
              <a:rPr lang="en-US" sz="1600" kern="15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elif</a:t>
            </a:r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PRECISION == 1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84A08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#define PI 3.14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dirty="0">
                <a:solidFill>
                  <a:srgbClr val="8787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typedef float </a:t>
            </a:r>
            <a:r>
              <a:rPr lang="en-US" sz="1600" kern="150" dirty="0">
                <a:solidFill>
                  <a:srgbClr val="C8C8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en-US" sz="1600" kern="150" dirty="0">
                <a:solidFill>
                  <a:srgbClr val="FFC8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#else</a:t>
            </a:r>
          </a:p>
          <a:p>
            <a:pPr lvl="0" hangingPunct="0"/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84A08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#define PI 3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dirty="0">
                <a:solidFill>
                  <a:srgbClr val="8787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typedef </a:t>
            </a:r>
            <a:r>
              <a:rPr lang="en-US" sz="1600" b="1" kern="150" dirty="0" err="1">
                <a:solidFill>
                  <a:srgbClr val="8787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kern="150" dirty="0">
                <a:solidFill>
                  <a:srgbClr val="8787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>
                <a:solidFill>
                  <a:srgbClr val="C8C8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en-US" sz="1600" kern="150" dirty="0">
                <a:solidFill>
                  <a:srgbClr val="FFC8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#endif</a:t>
            </a:r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 hangingPunct="0"/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 radius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kern="15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cin</a:t>
            </a:r>
            <a:r>
              <a:rPr lang="en-US" sz="1600" b="1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&gt;&gt;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radius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hangingPunct="0"/>
            <a:r>
              <a:rPr lang="en-US" sz="1600" kern="150" dirty="0">
                <a:solidFill>
                  <a:prstClr val="black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600" b="1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radius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radius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 </a:t>
            </a:r>
            <a:r>
              <a:rPr lang="en-US" sz="1600" b="1" kern="15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dirty="0">
              <a:solidFill>
                <a:prstClr val="black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99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Inclusions – Checking for Macros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 special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defined</a:t>
            </a:r>
            <a:r>
              <a:rPr lang="en-US" dirty="0"/>
              <a:t> operator for conditional inclusions</a:t>
            </a:r>
          </a:p>
          <a:p>
            <a:pPr lvl="1"/>
            <a:r>
              <a:rPr lang="en-US" dirty="0"/>
              <a:t>Checks whether a macro is defined (regardless of its value)</a:t>
            </a:r>
          </a:p>
          <a:p>
            <a:pPr lvl="1"/>
            <a:r>
              <a:rPr lang="en-US" dirty="0"/>
              <a:t>Has a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!defined</a:t>
            </a:r>
            <a:r>
              <a:rPr lang="en-US" dirty="0"/>
              <a:t> counterpart, which checks the opposite</a:t>
            </a:r>
          </a:p>
          <a:p>
            <a:r>
              <a:rPr lang="en-US" dirty="0"/>
              <a:t>There are shorter ways to use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defined</a:t>
            </a:r>
            <a:r>
              <a:rPr lang="en-US" dirty="0"/>
              <a:t> and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!defined</a:t>
            </a:r>
            <a:r>
              <a:rPr lang="en-US" dirty="0"/>
              <a:t> with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#if</a:t>
            </a: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#ifdef MACRO</a:t>
            </a:r>
            <a:r>
              <a:rPr lang="en-US" dirty="0"/>
              <a:t> is equivalent to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#if defined MACRO</a:t>
            </a: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ifndef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MACRO</a:t>
            </a:r>
            <a:r>
              <a:rPr lang="en-US" dirty="0"/>
              <a:t> is equivalent to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#if !defined MACRO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827212" y="4572000"/>
            <a:ext cx="8736437" cy="181588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hangingPunct="0"/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clearScreen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#ifdef _WIN32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C8C8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US" sz="1600" kern="150" dirty="0">
                <a:solidFill>
                  <a:srgbClr val="FFC8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>
                <a:solidFill>
                  <a:srgbClr val="BEBE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600" kern="150" dirty="0" err="1">
                <a:solidFill>
                  <a:srgbClr val="BEBE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r>
              <a:rPr lang="en-US" sz="1600" kern="150" dirty="0">
                <a:solidFill>
                  <a:srgbClr val="BEBE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600" kern="150" dirty="0">
                <a:solidFill>
                  <a:srgbClr val="FFC8C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#else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"clear"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#endif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85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#if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#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elif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#else, #ifdef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#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ifndef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#endif</a:t>
            </a:r>
            <a:endParaRPr lang="en-US" sz="3600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30571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Namespaces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Organizing Code into Named Groups</a:t>
            </a:r>
          </a:p>
        </p:txBody>
      </p:sp>
    </p:spTree>
    <p:extLst>
      <p:ext uri="{BB962C8B-B14F-4D97-AF65-F5344CB8AC3E}">
        <p14:creationId xmlns:p14="http://schemas.microsoft.com/office/powerpoint/2010/main" val="31314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Namespaces –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 you to organize code into named groups</a:t>
            </a:r>
          </a:p>
          <a:p>
            <a:pPr lvl="1"/>
            <a:r>
              <a:rPr lang="en-US" dirty="0"/>
              <a:t>Any function, variable, class or object defined inside a namespace becomes a member of that namespace</a:t>
            </a:r>
          </a:p>
          <a:p>
            <a:pPr lvl="1"/>
            <a:r>
              <a:rPr lang="en-US" dirty="0"/>
              <a:t>Members inside the namespace can access each-other directly</a:t>
            </a:r>
          </a:p>
          <a:p>
            <a:pPr lvl="1"/>
            <a:r>
              <a:rPr lang="en-US" dirty="0"/>
              <a:t>External code needs to prefix access to members with the namespace name</a:t>
            </a:r>
          </a:p>
          <a:p>
            <a:r>
              <a:rPr lang="en-US" dirty="0"/>
              <a:t>Applications:</a:t>
            </a:r>
          </a:p>
          <a:p>
            <a:pPr lvl="1"/>
            <a:r>
              <a:rPr lang="en-US" dirty="0"/>
              <a:t>Group code by its purpose – e.g. a library of Geometry functions</a:t>
            </a:r>
          </a:p>
          <a:p>
            <a:pPr lvl="1"/>
            <a:r>
              <a:rPr lang="en-US" dirty="0"/>
              <a:t>Avoid conflicts of same-name functions/classes from different libraries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5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Namespaces in C++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Definition: </a:t>
            </a:r>
            <a:r>
              <a:rPr lang="en-US" b="1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namespace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NamespaceName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b="1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{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</a:t>
            </a:r>
            <a:r>
              <a:rPr lang="en-US" i="1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members </a:t>
            </a:r>
            <a:r>
              <a:rPr lang="en-US" b="1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}</a:t>
            </a:r>
            <a:endParaRPr lang="en-US" dirty="0"/>
          </a:p>
          <a:p>
            <a:r>
              <a:rPr lang="en-US" dirty="0"/>
              <a:t>The same namespace name can be defined multiple times</a:t>
            </a:r>
          </a:p>
          <a:p>
            <a:pPr lvl="1"/>
            <a:r>
              <a:rPr lang="en-US" dirty="0"/>
              <a:t>Members will be merged into a single namespace with that name</a:t>
            </a:r>
          </a:p>
          <a:p>
            <a:pPr lvl="1"/>
            <a:r>
              <a:rPr lang="en-US" dirty="0"/>
              <a:t>Useful for putting code from different files into the same namespace</a:t>
            </a:r>
          </a:p>
          <a:p>
            <a:r>
              <a:rPr lang="en-US" dirty="0"/>
              <a:t>The scope-resolution operator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::</a:t>
            </a:r>
          </a:p>
          <a:p>
            <a:pPr lvl="1"/>
            <a:r>
              <a:rPr lang="en-US" dirty="0"/>
              <a:t>Used to access members of a namespace: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NamespaceName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::member;</a:t>
            </a:r>
            <a:endParaRPr lang="en-US" sz="2800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lvl="1"/>
            <a:r>
              <a:rPr lang="en-US" dirty="0"/>
              <a:t>If inside the namespace, no need to use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::</a:t>
            </a:r>
            <a:r>
              <a:rPr lang="en-US" dirty="0"/>
              <a:t>, just access member directly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using</a:t>
            </a:r>
            <a:r>
              <a:rPr lang="en-US" dirty="0"/>
              <a:t> keyword makes access work as if inside the namespace</a:t>
            </a: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using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NamespaceName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  <a:r>
              <a:rPr lang="en-US" dirty="0"/>
              <a:t> - after this can access any member directly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38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Namespaces in C++ – Specifics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we have namespaces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</a:t>
            </a:r>
            <a:r>
              <a:rPr lang="en-US" dirty="0"/>
              <a:t> and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B</a:t>
            </a:r>
            <a:r>
              <a:rPr lang="en-US" dirty="0"/>
              <a:t>, both with a function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void f()</a:t>
            </a:r>
            <a:endParaRPr lang="en-US" sz="2400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A::f()</a:t>
            </a:r>
            <a:r>
              <a:rPr lang="en-US" dirty="0"/>
              <a:t> will call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</a:t>
            </a:r>
            <a:r>
              <a:rPr lang="en-US" dirty="0"/>
              <a:t>’s version of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f()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B::f()</a:t>
            </a:r>
            <a:r>
              <a:rPr lang="en-US" dirty="0"/>
              <a:t> will call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B</a:t>
            </a:r>
            <a:r>
              <a:rPr lang="en-US" dirty="0"/>
              <a:t>’s version</a:t>
            </a:r>
          </a:p>
          <a:p>
            <a:pPr lvl="1"/>
            <a:r>
              <a:rPr lang="en-US" dirty="0"/>
              <a:t>If we do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using A; using B; f();</a:t>
            </a:r>
            <a:r>
              <a:rPr lang="en-US" dirty="0"/>
              <a:t> we’ll get a compilation error</a:t>
            </a:r>
          </a:p>
          <a:p>
            <a:r>
              <a:rPr lang="en-US" dirty="0"/>
              <a:t>We can limit using to a single member of a namespace</a:t>
            </a: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using A::f;</a:t>
            </a:r>
            <a:r>
              <a:rPr lang="en-US" dirty="0"/>
              <a:t> allows us to just do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f()</a:t>
            </a:r>
            <a:r>
              <a:rPr lang="en-US" dirty="0"/>
              <a:t>, without including all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A</a:t>
            </a:r>
            <a:r>
              <a:rPr lang="en-US" dirty="0"/>
              <a:t> members</a:t>
            </a:r>
          </a:p>
          <a:p>
            <a:r>
              <a:rPr lang="en-US" dirty="0"/>
              <a:t>Classes also define something similar to a namespace</a:t>
            </a:r>
          </a:p>
          <a:p>
            <a:pPr lvl="1"/>
            <a:r>
              <a:rPr lang="en-US" dirty="0"/>
              <a:t>Any inner class is accessed through the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::</a:t>
            </a:r>
            <a:r>
              <a:rPr lang="en-US" dirty="0"/>
              <a:t> operator</a:t>
            </a:r>
          </a:p>
          <a:p>
            <a:pPr lvl="1"/>
            <a:r>
              <a:rPr lang="en-US" dirty="0"/>
              <a:t>Members, e.g. methods, can be defined outside the class by the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::</a:t>
            </a:r>
            <a:r>
              <a:rPr lang="en-US" dirty="0"/>
              <a:t> operator</a:t>
            </a:r>
            <a:br>
              <a:rPr lang="en-US" dirty="0"/>
            </a:br>
            <a:r>
              <a:rPr lang="en-US" dirty="0"/>
              <a:t>- the member is still declared inside the class, but it’s definition is elsewhere</a:t>
            </a:r>
          </a:p>
          <a:p>
            <a:r>
              <a:rPr lang="en-US" dirty="0"/>
              <a:t>Namespaces (like classes) can be nested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07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Namespaces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414448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Separating </a:t>
            </a:r>
            <a:br>
              <a:rPr lang="en-US" dirty="0"/>
            </a:br>
            <a:r>
              <a:rPr lang="en-US" dirty="0"/>
              <a:t>Declaration and Implementation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Separation of Interface and </a:t>
            </a:r>
            <a:r>
              <a:rPr lang="en-US" dirty="0" err="1"/>
              <a:t>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30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Preprocessor Directives</a:t>
            </a:r>
          </a:p>
          <a:p>
            <a:r>
              <a:rPr lang="en-US" dirty="0"/>
              <a:t>Namespaces</a:t>
            </a:r>
          </a:p>
          <a:p>
            <a:r>
              <a:rPr lang="en-US" dirty="0"/>
              <a:t>Separating Declaration &amp; Implementation</a:t>
            </a:r>
          </a:p>
          <a:p>
            <a:r>
              <a:rPr lang="en-US" dirty="0"/>
              <a:t>Header and Implementation (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.h</a:t>
            </a:r>
            <a:r>
              <a:rPr lang="en-US" dirty="0"/>
              <a:t>/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hpp</a:t>
            </a:r>
            <a:r>
              <a:rPr lang="en-US" dirty="0"/>
              <a:t> and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cpp</a:t>
            </a:r>
            <a:r>
              <a:rPr lang="en-US" dirty="0"/>
              <a:t>) Files</a:t>
            </a:r>
            <a:endParaRPr lang="bg-BG" dirty="0"/>
          </a:p>
          <a:p>
            <a:r>
              <a:rPr lang="en-US" dirty="0"/>
              <a:t>Building C++ Code</a:t>
            </a:r>
          </a:p>
          <a:p>
            <a:r>
              <a:rPr lang="en-US" dirty="0"/>
              <a:t>More IDEs – Visual Studio, </a:t>
            </a:r>
            <a:r>
              <a:rPr lang="en-US" dirty="0" err="1"/>
              <a:t>Qt</a:t>
            </a:r>
            <a:r>
              <a:rPr lang="en-US" dirty="0"/>
              <a:t>, </a:t>
            </a:r>
            <a:r>
              <a:rPr lang="en-US" dirty="0" err="1"/>
              <a:t>Clion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8929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Concept of an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NOTE: we’re talking about the abstract idea of an interface</a:t>
            </a:r>
          </a:p>
          <a:p>
            <a:pPr lvl="1"/>
            <a:r>
              <a:rPr lang="en-US" dirty="0"/>
              <a:t>Not the OOP concept of an interface implemented by multiple classes</a:t>
            </a:r>
          </a:p>
          <a:p>
            <a:r>
              <a:rPr lang="en-US" dirty="0"/>
              <a:t>An interface is the way you access a certain functionality</a:t>
            </a:r>
          </a:p>
          <a:p>
            <a:pPr lvl="1"/>
            <a:r>
              <a:rPr lang="en-US" dirty="0"/>
              <a:t>For a car, it’s the pedals, steering wheel and various levers and buttons</a:t>
            </a:r>
          </a:p>
          <a:p>
            <a:pPr lvl="1"/>
            <a:r>
              <a:rPr lang="en-US" dirty="0"/>
              <a:t>For a computer, it’s the peripherals (e.g. mouse, keyboard, monitor, etc.)</a:t>
            </a:r>
          </a:p>
          <a:p>
            <a:r>
              <a:rPr lang="en-US" dirty="0"/>
              <a:t>In programming, an interface is how you use certain code</a:t>
            </a:r>
          </a:p>
          <a:p>
            <a:r>
              <a:rPr lang="en-US" dirty="0"/>
              <a:t>For a function, it’s the function’s name, parameters and return type </a:t>
            </a:r>
          </a:p>
          <a:p>
            <a:r>
              <a:rPr lang="en-US" dirty="0"/>
              <a:t>For a class, the public interface is the class’ public members</a:t>
            </a:r>
          </a:p>
          <a:p>
            <a:pPr lvl="1"/>
            <a:r>
              <a:rPr lang="en-US" dirty="0"/>
              <a:t>constructors, methods, fields and operators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94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and Implementation in Class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it easy to determine the public interface of the following class?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21</a:t>
            </a:fld>
            <a:endParaRPr lang="en-US"/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218883" y="6897112"/>
            <a:ext cx="9752329" cy="2323713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hangingPunct="0"/>
            <a:r>
              <a:rPr lang="en-US" sz="1600" kern="150" noProof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#include&lt;iostream&gt;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using namespace </a:t>
            </a:r>
            <a:r>
              <a:rPr lang="en-US" sz="1600" b="1" kern="150" noProof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typedef 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solidFill>
                <a:srgbClr val="000000"/>
              </a:solidFill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private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hangingPunct="0"/>
            <a:endParaRPr lang="en-US" sz="1600" b="1" kern="150" noProof="1">
              <a:solidFill>
                <a:srgbClr val="0000A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private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ensureIndexInBounds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lang="en-US" sz="1600" kern="150" noProof="1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&gt;=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throw </a:t>
            </a:r>
            <a:r>
              <a:rPr lang="en-US" sz="1600" kern="150" noProof="1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"index out of bounds"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copyData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sourceLength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dest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destLength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kern="150" noProof="1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sourceLength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&amp;&amp;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destLength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++)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dest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=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: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: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copyData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operator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!= &amp;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delete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[]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copyData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pPr hangingPunct="0"/>
            <a:endParaRPr lang="en-US" sz="1600" kern="150" noProof="1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return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*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delete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[]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: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 getElement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ensureIndexInBounds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setElement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 value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ensureIndexInBounds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=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changeLength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newData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]();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copyData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delete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[]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noProof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toString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stringstream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stringResult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kern="150" noProof="1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++)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stringResult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&lt;&lt; </a:t>
            </a:r>
            <a:r>
              <a:rPr lang="en-US" sz="1600" kern="150" noProof="1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 "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stringResult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operator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[](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this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65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8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8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7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sw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Having Only Interface in Class Definition –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22</a:t>
            </a:fld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370012" y="1676400"/>
            <a:ext cx="9762584" cy="452431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 getElement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setElement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 value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changeLength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newLength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b="1" kern="150" noProof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toString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operator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 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operator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[](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private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ensureIndexInBounds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copyData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srcLen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dest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50" noProof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destLen</a:t>
            </a:r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noProof="1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US" sz="1600" kern="150" noProof="1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616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Separating Implementation from Interface in C++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C++, interface and implementation can be separated (mostly)</a:t>
            </a:r>
          </a:p>
          <a:p>
            <a:pPr lvl="1"/>
            <a:r>
              <a:rPr lang="en-US" dirty="0"/>
              <a:t>We’ve already seen that for functions – it applies to methods as well</a:t>
            </a:r>
          </a:p>
          <a:p>
            <a:pPr lvl="1"/>
            <a:r>
              <a:rPr lang="en-US" dirty="0"/>
              <a:t>Constructors, destructors and operators are just special methods</a:t>
            </a:r>
          </a:p>
          <a:p>
            <a:pPr lvl="1"/>
            <a:r>
              <a:rPr lang="en-US" dirty="0"/>
              <a:t>Non-integer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</a:t>
            </a:r>
            <a:r>
              <a:rPr lang="en-US" dirty="0"/>
              <a:t> fields actually require value to be set outside the class </a:t>
            </a:r>
            <a:br>
              <a:rPr lang="en-US" dirty="0"/>
            </a:br>
            <a:r>
              <a:rPr lang="en-US" dirty="0"/>
              <a:t>(we’ll see them in the next lecture)</a:t>
            </a:r>
          </a:p>
          <a:p>
            <a:r>
              <a:rPr lang="en-US" dirty="0"/>
              <a:t>So where does the implementation go?</a:t>
            </a:r>
          </a:p>
          <a:p>
            <a:pPr lvl="1"/>
            <a:r>
              <a:rPr lang="en-US" dirty="0"/>
              <a:t>Outside the class – e.g. in another file or another place in the same file</a:t>
            </a:r>
            <a:endParaRPr lang="bg-BG" dirty="0"/>
          </a:p>
          <a:p>
            <a:pPr lvl="1"/>
            <a:r>
              <a:rPr lang="en-US" dirty="0"/>
              <a:t>Must be outside any and all classes</a:t>
            </a:r>
          </a:p>
          <a:p>
            <a:pPr lvl="1"/>
            <a:r>
              <a:rPr lang="en-US" dirty="0"/>
              <a:t>Can be in a namespace, but only if namespace matches that of owning class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Members Outside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– just like a normal method or function, but:</a:t>
            </a:r>
          </a:p>
          <a:p>
            <a:pPr lvl="1"/>
            <a:r>
              <a:rPr lang="en-US" dirty="0"/>
              <a:t>Need to place full class name and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::</a:t>
            </a:r>
            <a:r>
              <a:rPr lang="en-US" dirty="0"/>
              <a:t> before the function name</a:t>
            </a:r>
          </a:p>
          <a:p>
            <a:pPr lvl="1"/>
            <a:r>
              <a:rPr lang="en-US" dirty="0"/>
              <a:t>The full class name includes any containing namespaces, again with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::</a:t>
            </a:r>
          </a:p>
          <a:p>
            <a:r>
              <a:rPr lang="en-US" dirty="0"/>
              <a:t>For members in class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</a:t>
            </a:r>
            <a:r>
              <a:rPr lang="en-US" dirty="0"/>
              <a:t> in namespace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</a:t>
            </a:r>
            <a:r>
              <a:rPr lang="en-US" dirty="0"/>
              <a:t> in namespace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</a:t>
            </a:r>
            <a:r>
              <a:rPr lang="en-US" dirty="0"/>
              <a:t>:</a:t>
            </a: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O::I::C::C() {}</a:t>
            </a:r>
            <a:r>
              <a:rPr lang="en-US" dirty="0"/>
              <a:t> will implement the class default constructor</a:t>
            </a: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O::I::C::~C() {}</a:t>
            </a:r>
            <a:r>
              <a:rPr lang="en-US" dirty="0"/>
              <a:t> will implement the class destructor</a:t>
            </a: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void O::I::C::m() { }</a:t>
            </a:r>
            <a:r>
              <a:rPr lang="en-US" dirty="0"/>
              <a:t> will implement the method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void m()</a:t>
            </a:r>
            <a:endParaRPr lang="en-US" dirty="0"/>
          </a:p>
          <a:p>
            <a:pPr lvl="1"/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O::I::C::f = 42;</a:t>
            </a:r>
            <a:r>
              <a:rPr lang="en-US" dirty="0"/>
              <a:t> will assign a field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static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int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f;</a:t>
            </a: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C&amp; O::I::C::operator=(const C&amp; other) {…}</a:t>
            </a:r>
            <a:r>
              <a:rPr lang="en-US" dirty="0"/>
              <a:t> will implement the copy-assignment operator (i.e., the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=</a:t>
            </a:r>
            <a:r>
              <a:rPr lang="en-US" dirty="0"/>
              <a:t> operator)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05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Members Outside Classes –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outside implementations of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</a:t>
            </a:r>
            <a:r>
              <a:rPr lang="en-US" dirty="0"/>
              <a:t> members: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71052" y="2286000"/>
            <a:ext cx="5334000" cy="4031873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hangingPunct="0"/>
            <a:r>
              <a:rPr lang="en-US" sz="1600" kern="150" noProof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: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]) {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bg-BG" sz="1600" kern="15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: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]) {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getElement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ensureIndexInBounds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this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endParaRPr lang="en-US" sz="1600" kern="15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5805052" y="2286000"/>
            <a:ext cx="5955462" cy="4031873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hangingPunct="0"/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operator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[](</a:t>
            </a:r>
            <a:r>
              <a:rPr lang="en-US" sz="1600" b="1" kern="15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ensureIndexInBounds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this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ensureIndexInBounds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kern="15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lang="en-US" sz="1600" kern="15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||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&gt;= 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throw </a:t>
            </a:r>
            <a:r>
              <a:rPr lang="en-US" sz="1600" kern="15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"index out of bounds"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bg-BG" sz="1600" kern="15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endParaRPr lang="bg-BG" sz="1600" kern="150" dirty="0">
              <a:solidFill>
                <a:srgbClr val="FF0000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DataType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SmartArray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operator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[](</a:t>
            </a:r>
            <a:r>
              <a:rPr lang="en-US" sz="1600" b="1" kern="15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ensureIndexInBounds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kern="15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this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kern="15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9573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Separating </a:t>
            </a:r>
            <a:br>
              <a:rPr lang="en-US" dirty="0"/>
            </a:br>
            <a:r>
              <a:rPr lang="en-US" dirty="0"/>
              <a:t>Declaration and Implementation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400535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Header and Implementation Files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Basic File Separation, .h/.</a:t>
            </a:r>
            <a:r>
              <a:rPr lang="en-US" dirty="0" err="1"/>
              <a:t>hpp</a:t>
            </a:r>
            <a:r>
              <a:rPr lang="en-US" dirty="0"/>
              <a:t> and .</a:t>
            </a:r>
            <a:r>
              <a:rPr lang="en-US" dirty="0" err="1"/>
              <a:t>cpp</a:t>
            </a:r>
            <a:r>
              <a:rPr lang="en-US" dirty="0"/>
              <a:t> Files</a:t>
            </a:r>
          </a:p>
        </p:txBody>
      </p:sp>
    </p:spTree>
    <p:extLst>
      <p:ext uri="{BB962C8B-B14F-4D97-AF65-F5344CB8AC3E}">
        <p14:creationId xmlns:p14="http://schemas.microsoft.com/office/powerpoint/2010/main" val="243582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“Source Library” of Smart 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Bad: we copy-paste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SmartArrays</a:t>
            </a:r>
            <a:r>
              <a:rPr lang="en-US" dirty="0"/>
              <a:t>’ code into every program</a:t>
            </a:r>
          </a:p>
          <a:p>
            <a:r>
              <a:rPr lang="en-US" dirty="0"/>
              <a:t>Let’s make a library with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</a:t>
            </a:r>
            <a:r>
              <a:rPr lang="en-US" dirty="0"/>
              <a:t> and a new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SmartMatrix</a:t>
            </a:r>
            <a:endParaRPr lang="en-US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835086" lvl="1" indent="-457200">
              <a:buFont typeface="+mj-lt"/>
              <a:buAutoNum type="arabicPeriod"/>
            </a:pPr>
            <a:r>
              <a:rPr lang="en-US" dirty="0"/>
              <a:t>Make a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main.cpp</a:t>
            </a:r>
            <a:r>
              <a:rPr lang="en-US" dirty="0"/>
              <a:t> which will contain our test program, and put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</a:t>
            </a:r>
            <a:r>
              <a:rPr lang="en-US" dirty="0"/>
              <a:t> there – test and make sure it works</a:t>
            </a:r>
          </a:p>
          <a:p>
            <a:pPr marL="835086" lvl="1" indent="-457200">
              <a:buFont typeface="+mj-lt"/>
              <a:buAutoNum type="arabicPeriod"/>
            </a:pPr>
            <a:r>
              <a:rPr lang="en-US" dirty="0"/>
              <a:t>Create a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</a:t>
            </a:r>
            <a:r>
              <a:rPr lang="en-US" dirty="0"/>
              <a:t> file and move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</a:t>
            </a:r>
            <a:r>
              <a:rPr lang="en-US" dirty="0"/>
              <a:t> there, then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</a:t>
            </a:r>
            <a:r>
              <a:rPr lang="en-US" dirty="0"/>
              <a:t> it from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main.cpp</a:t>
            </a:r>
            <a:r>
              <a:rPr lang="en-US" dirty="0"/>
              <a:t> (test again)</a:t>
            </a:r>
          </a:p>
          <a:p>
            <a:pPr marL="835086" lvl="1" indent="-457200">
              <a:buFont typeface="+mj-lt"/>
              <a:buAutoNum type="arabicPeriod"/>
            </a:pPr>
            <a:r>
              <a:rPr lang="en-US" dirty="0"/>
              <a:t>Separate method declarations and definitions in the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</a:t>
            </a:r>
            <a:r>
              <a:rPr lang="en-US" dirty="0"/>
              <a:t> file</a:t>
            </a:r>
          </a:p>
          <a:p>
            <a:pPr marL="835086" lvl="1" indent="-457200">
              <a:buFont typeface="+mj-lt"/>
              <a:buAutoNum type="arabicPeriod"/>
            </a:pPr>
            <a:r>
              <a:rPr lang="en-US" dirty="0"/>
              <a:t>Create a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SmartMatrix</a:t>
            </a:r>
            <a:r>
              <a:rPr lang="en-US" dirty="0"/>
              <a:t> class, in its own file, which uses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</a:t>
            </a:r>
            <a:endParaRPr lang="en-US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marL="835086" lvl="1" indent="-457200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SmartMatrix</a:t>
            </a:r>
            <a:r>
              <a:rPr lang="en-US" dirty="0"/>
              <a:t> &amp;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</a:t>
            </a:r>
            <a:r>
              <a:rPr lang="en-US" dirty="0"/>
              <a:t> in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main.cpp</a:t>
            </a:r>
            <a:r>
              <a:rPr lang="en-US" dirty="0"/>
              <a:t> – what issues will we</a:t>
            </a:r>
          </a:p>
          <a:p>
            <a:pPr marL="835086" lvl="1" indent="-457200">
              <a:buFont typeface="+mj-lt"/>
              <a:buAutoNum type="arabicPeriod"/>
            </a:pPr>
            <a:r>
              <a:rPr lang="en-US" dirty="0"/>
              <a:t>Move declarations and implementations to different files (2 per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Smart*</a:t>
            </a:r>
            <a:r>
              <a:rPr lang="en-US" dirty="0"/>
              <a:t>)</a:t>
            </a:r>
          </a:p>
          <a:p>
            <a:pPr marL="835086" lvl="1" indent="-457200">
              <a:buFont typeface="+mj-lt"/>
              <a:buAutoNum type="arabicPeriod"/>
            </a:pPr>
            <a:endParaRPr lang="en-US" dirty="0"/>
          </a:p>
          <a:p>
            <a:pPr marL="835086" lvl="1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37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Making a “Source Library” of Smart Containers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25618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Preprocessor Directives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Sources, Macros, Conditional Inclusions</a:t>
            </a:r>
          </a:p>
        </p:txBody>
      </p:sp>
    </p:spTree>
    <p:extLst>
      <p:ext uri="{BB962C8B-B14F-4D97-AF65-F5344CB8AC3E}">
        <p14:creationId xmlns:p14="http://schemas.microsoft.com/office/powerpoint/2010/main" val="257838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 and Implementation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Header files – contain declarations (by convention)</a:t>
            </a:r>
          </a:p>
          <a:p>
            <a:pPr lvl="1"/>
            <a:r>
              <a:rPr lang="en-US" dirty="0"/>
              <a:t>E.g. function declarations and class declarations</a:t>
            </a:r>
          </a:p>
          <a:p>
            <a:pPr lvl="1"/>
            <a:r>
              <a:rPr lang="en-US" dirty="0"/>
              <a:t>Extensions: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.h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hpp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.h++</a:t>
            </a:r>
            <a:r>
              <a:rPr lang="en-US" dirty="0"/>
              <a:t> (the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pp</a:t>
            </a:r>
            <a:r>
              <a:rPr lang="en-US" dirty="0"/>
              <a:t> and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++</a:t>
            </a:r>
            <a:r>
              <a:rPr lang="en-US" dirty="0"/>
              <a:t> clarify the header is in C++)</a:t>
            </a:r>
          </a:p>
          <a:p>
            <a:pPr lvl="1"/>
            <a:r>
              <a:rPr lang="en-US" dirty="0"/>
              <a:t>Often used for the implementations as well – depends on the project</a:t>
            </a:r>
          </a:p>
          <a:p>
            <a:r>
              <a:rPr lang="en-US" dirty="0"/>
              <a:t>Implementation files – implement what the header declares</a:t>
            </a:r>
          </a:p>
          <a:p>
            <a:pPr lvl="1"/>
            <a:r>
              <a:rPr lang="en-US" dirty="0"/>
              <a:t>Usually 1 per header, extension: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.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cpp</a:t>
            </a:r>
            <a:endParaRPr lang="en-US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</a:t>
            </a:r>
            <a:r>
              <a:rPr lang="en-US" dirty="0"/>
              <a:t> the header and any headers containing necessary declarations</a:t>
            </a:r>
          </a:p>
          <a:p>
            <a:pPr lvl="1"/>
            <a:r>
              <a:rPr lang="en-US" dirty="0"/>
              <a:t>Often not used, in favor of implementations in the header</a:t>
            </a:r>
          </a:p>
          <a:p>
            <a:r>
              <a:rPr lang="en-US" dirty="0"/>
              <a:t>These are conventions/styles, not language requirements!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6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Using Headers Containing Implementation: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701797"/>
            <a:ext cx="10360501" cy="446227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Using the header’s code – just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</a:t>
            </a:r>
            <a:r>
              <a:rPr lang="en-US" dirty="0"/>
              <a:t> it</a:t>
            </a:r>
          </a:p>
          <a:p>
            <a:r>
              <a:rPr lang="en-US" dirty="0"/>
              <a:t>Order of inclusion – compiler only sees what was included so far</a:t>
            </a:r>
          </a:p>
          <a:p>
            <a:pPr lvl="1"/>
            <a:r>
              <a:rPr lang="en-US" dirty="0"/>
              <a:t>Header needs to include everything the implementation needs</a:t>
            </a:r>
          </a:p>
          <a:p>
            <a:r>
              <a:rPr lang="en-US" dirty="0"/>
              <a:t>Headers should have safeguards against multi-inclusion</a:t>
            </a:r>
          </a:p>
          <a:p>
            <a:pPr lvl="1"/>
            <a:r>
              <a:rPr lang="en-US" dirty="0"/>
              <a:t>Otherwise using a header in several files places would re-declare stuff</a:t>
            </a:r>
          </a:p>
          <a:p>
            <a:r>
              <a:rPr lang="en-US" dirty="0"/>
              <a:t>Standard approach – “include guards”</a:t>
            </a:r>
          </a:p>
          <a:p>
            <a:pPr lvl="1"/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ifndef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HEADER_NAME_MACRO</a:t>
            </a:r>
            <a:r>
              <a:rPr lang="en-US" dirty="0"/>
              <a:t> (replace with your header’s name)</a:t>
            </a:r>
          </a:p>
          <a:p>
            <a:pPr lvl="1"/>
            <a:r>
              <a:rPr lang="en-US" dirty="0"/>
              <a:t>Followed by header code and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#define HEADER_NAME_MACRO</a:t>
            </a:r>
          </a:p>
          <a:p>
            <a:r>
              <a:rPr lang="en-US" dirty="0"/>
              <a:t>Non-standard (but widely supported) approach –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#pragma once</a:t>
            </a:r>
            <a:endParaRPr lang="en-US" sz="2400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Using Separate Header and Implementation: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ugly (and easy) option: </a:t>
            </a:r>
            <a:br>
              <a:rPr lang="en-US" dirty="0"/>
            </a:b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</a:t>
            </a:r>
            <a:r>
              <a:rPr lang="en-US" dirty="0"/>
              <a:t> header AND implementation</a:t>
            </a:r>
          </a:p>
          <a:p>
            <a:r>
              <a:rPr lang="en-US" dirty="0"/>
              <a:t>The bad: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</a:t>
            </a:r>
            <a:r>
              <a:rPr lang="en-US" dirty="0"/>
              <a:t> implementation</a:t>
            </a:r>
          </a:p>
          <a:p>
            <a:pPr lvl="1"/>
            <a:r>
              <a:rPr lang="en-US" dirty="0"/>
              <a:t>It already includes the header</a:t>
            </a:r>
          </a:p>
          <a:p>
            <a:r>
              <a:rPr lang="en-US" dirty="0"/>
              <a:t>The good: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</a:t>
            </a:r>
            <a:r>
              <a:rPr lang="en-US" dirty="0"/>
              <a:t> header only</a:t>
            </a:r>
          </a:p>
          <a:p>
            <a:pPr lvl="1"/>
            <a:r>
              <a:rPr lang="en-US" dirty="0"/>
              <a:t>Use compiler commands to compile implementation</a:t>
            </a:r>
          </a:p>
          <a:p>
            <a:pPr lvl="1"/>
            <a:r>
              <a:rPr lang="en-US" dirty="0"/>
              <a:t>When code calls something we declared, C++</a:t>
            </a:r>
            <a:br>
              <a:rPr lang="en-US" dirty="0"/>
            </a:br>
            <a:r>
              <a:rPr lang="en-US" dirty="0"/>
              <a:t>will look for it in the compiled implementation</a:t>
            </a:r>
          </a:p>
          <a:p>
            <a:pPr lvl="1"/>
            <a:r>
              <a:rPr lang="en-US" dirty="0"/>
              <a:t>Like we move implementation away from interface, </a:t>
            </a:r>
            <a:br>
              <a:rPr lang="en-US" dirty="0"/>
            </a:br>
            <a:r>
              <a:rPr lang="en-US" dirty="0"/>
              <a:t>we move “code inclusion” from source to compiler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32</a:t>
            </a:fld>
            <a:endParaRPr lang="en-US"/>
          </a:p>
        </p:txBody>
      </p:sp>
      <p:pic>
        <p:nvPicPr>
          <p:cNvPr id="1026" name="Picture 2" descr="Image result for the good the bad and the ugl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 flipV="1">
            <a:off x="8596015" y="1726971"/>
            <a:ext cx="2983369" cy="4437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24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Building Multi-File C++ Code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Compilation, Linking, Makefiles 101</a:t>
            </a:r>
          </a:p>
        </p:txBody>
      </p:sp>
    </p:spTree>
    <p:extLst>
      <p:ext uri="{BB962C8B-B14F-4D97-AF65-F5344CB8AC3E}">
        <p14:creationId xmlns:p14="http://schemas.microsoft.com/office/powerpoint/2010/main" val="304734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Go from Source to Executable?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Preprocessor executed to produce "expanded source code" file</a:t>
            </a:r>
          </a:p>
          <a:p>
            <a:pPr marL="819096" lvl="1" indent="-514350"/>
            <a:r>
              <a:rPr lang="en-US" dirty="0"/>
              <a:t>i.e. paste any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</a:t>
            </a:r>
            <a:r>
              <a:rPr lang="en-US" dirty="0"/>
              <a:t> code into source, replaces macros,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Expanded source compiled to platform assembly code</a:t>
            </a:r>
          </a:p>
          <a:p>
            <a:pPr marL="819096" lvl="1" indent="-514350"/>
            <a:r>
              <a:rPr lang="en-US" dirty="0"/>
              <a:t>Human-readable code with direct correspondence to machine instructions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Assembly code is assembled into object code</a:t>
            </a:r>
          </a:p>
          <a:p>
            <a:pPr marL="819096" lvl="1" indent="-514350"/>
            <a:r>
              <a:rPr lang="en-US" dirty="0"/>
              <a:t>The actual machine instructions per each object (e.g. each code library)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Object code is linked together to produce the final executable</a:t>
            </a:r>
          </a:p>
          <a:p>
            <a:r>
              <a:rPr lang="en-US" dirty="0"/>
              <a:t>Let's directly ask the compiler to do that for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</a:t>
            </a:r>
            <a:endParaRPr lang="en-US" sz="2400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lvl="1"/>
            <a:r>
              <a:rPr lang="en-US" dirty="0"/>
              <a:t>Code::Blocks talked to the compiler for us until now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43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Building from Command 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203735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Approaches to Building Multiple Files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community usually calls a multi-file source a "Project"</a:t>
            </a:r>
          </a:p>
          <a:p>
            <a:r>
              <a:rPr lang="en-US" dirty="0"/>
              <a:t>Writing console commands for compiling is way too impractical</a:t>
            </a:r>
          </a:p>
          <a:p>
            <a:r>
              <a:rPr lang="en-US" dirty="0"/>
              <a:t>A common approach is saving the instructions in a </a:t>
            </a:r>
            <a:r>
              <a:rPr lang="en-US" dirty="0" err="1"/>
              <a:t>Makefile</a:t>
            </a:r>
            <a:endParaRPr lang="en-US" dirty="0"/>
          </a:p>
          <a:p>
            <a:pPr lvl="1"/>
            <a:r>
              <a:rPr lang="en-US" dirty="0"/>
              <a:t>Contains compiler commands, linkage options, etc.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makefile</a:t>
            </a:r>
            <a:r>
              <a:rPr lang="en-US" dirty="0"/>
              <a:t> is what is called a </a:t>
            </a:r>
            <a:r>
              <a:rPr lang="en-US" dirty="0" err="1"/>
              <a:t>buildsystem</a:t>
            </a:r>
            <a:r>
              <a:rPr lang="en-US" dirty="0"/>
              <a:t> – a way to build a project</a:t>
            </a:r>
          </a:p>
          <a:p>
            <a:r>
              <a:rPr lang="en-US" dirty="0" err="1"/>
              <a:t>CMake</a:t>
            </a:r>
            <a:r>
              <a:rPr lang="en-US" dirty="0"/>
              <a:t> – </a:t>
            </a:r>
            <a:r>
              <a:rPr lang="en-US" dirty="0" err="1"/>
              <a:t>buildsystem</a:t>
            </a:r>
            <a:r>
              <a:rPr lang="en-US" dirty="0"/>
              <a:t> generator </a:t>
            </a:r>
            <a:r>
              <a:rPr lang="en-US" sz="2400" dirty="0"/>
              <a:t>(cross-platform, compiler independent)</a:t>
            </a:r>
            <a:endParaRPr lang="en-US" dirty="0"/>
          </a:p>
          <a:p>
            <a:pPr lvl="1"/>
            <a:r>
              <a:rPr lang="en-US" dirty="0"/>
              <a:t>You give it a set of dependencies and </a:t>
            </a:r>
            <a:r>
              <a:rPr lang="en-US" dirty="0" err="1"/>
              <a:t>CMakeLists</a:t>
            </a:r>
            <a:r>
              <a:rPr lang="en-US" dirty="0"/>
              <a:t> (instructions)</a:t>
            </a:r>
          </a:p>
          <a:p>
            <a:pPr lvl="1"/>
            <a:r>
              <a:rPr lang="en-US" dirty="0"/>
              <a:t>It produces a </a:t>
            </a:r>
            <a:r>
              <a:rPr lang="en-US" dirty="0" err="1"/>
              <a:t>buildsystem</a:t>
            </a:r>
            <a:r>
              <a:rPr lang="en-US" dirty="0"/>
              <a:t> you want – a </a:t>
            </a:r>
            <a:r>
              <a:rPr lang="en-US" dirty="0" err="1"/>
              <a:t>makefile</a:t>
            </a:r>
            <a:r>
              <a:rPr lang="en-US" dirty="0"/>
              <a:t>, a VS Solution, etc.</a:t>
            </a:r>
          </a:p>
          <a:p>
            <a:pPr lvl="1"/>
            <a:r>
              <a:rPr lang="en-US" dirty="0"/>
              <a:t>A well-setup </a:t>
            </a:r>
            <a:r>
              <a:rPr lang="en-US" dirty="0" err="1"/>
              <a:t>CMake</a:t>
            </a:r>
            <a:r>
              <a:rPr lang="en-US" dirty="0"/>
              <a:t> can be switched to any </a:t>
            </a:r>
            <a:r>
              <a:rPr lang="en-US" dirty="0" err="1"/>
              <a:t>buildsystem</a:t>
            </a:r>
            <a:r>
              <a:rPr lang="en-US" dirty="0"/>
              <a:t> you want</a:t>
            </a:r>
            <a:endParaRPr lang="bg-BG" dirty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36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5734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Projects using IDEs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Integrated Development Environments (IDEs)</a:t>
            </a:r>
          </a:p>
          <a:p>
            <a:pPr lvl="1"/>
            <a:r>
              <a:rPr lang="en-US" dirty="0"/>
              <a:t>Integrate code editor, compiler, debugger and use some </a:t>
            </a:r>
            <a:r>
              <a:rPr lang="en-US" dirty="0" err="1"/>
              <a:t>buildsystem</a:t>
            </a:r>
            <a:endParaRPr lang="en-US" dirty="0"/>
          </a:p>
          <a:p>
            <a:pPr lvl="1"/>
            <a:r>
              <a:rPr lang="en-US" dirty="0"/>
              <a:t>Sometimes have source control, package managers, etc.</a:t>
            </a:r>
          </a:p>
          <a:p>
            <a:pPr lvl="1"/>
            <a:r>
              <a:rPr lang="en-US" dirty="0"/>
              <a:t>This is the typical way a programmer builds a project</a:t>
            </a:r>
          </a:p>
          <a:p>
            <a:r>
              <a:rPr lang="en-US" dirty="0"/>
              <a:t>Code::Blocks – we've already seen that</a:t>
            </a:r>
          </a:p>
          <a:p>
            <a:r>
              <a:rPr lang="en-US" dirty="0" err="1"/>
              <a:t>CLion</a:t>
            </a:r>
            <a:r>
              <a:rPr lang="en-US" dirty="0"/>
              <a:t> – cross-platform IDE which directly uses </a:t>
            </a:r>
            <a:r>
              <a:rPr lang="en-US" dirty="0" err="1"/>
              <a:t>Cmake</a:t>
            </a:r>
            <a:endParaRPr lang="en-US" dirty="0"/>
          </a:p>
          <a:p>
            <a:r>
              <a:rPr lang="en-US" dirty="0"/>
              <a:t>QT – cross-platform IDE, has its own </a:t>
            </a:r>
            <a:r>
              <a:rPr lang="en-US" dirty="0" err="1"/>
              <a:t>QMake</a:t>
            </a:r>
            <a:r>
              <a:rPr lang="en-US" dirty="0"/>
              <a:t>, also supports </a:t>
            </a:r>
            <a:r>
              <a:rPr lang="en-US" dirty="0" err="1"/>
              <a:t>Cmake</a:t>
            </a:r>
            <a:endParaRPr lang="en-US" dirty="0"/>
          </a:p>
          <a:p>
            <a:r>
              <a:rPr lang="en-US" dirty="0"/>
              <a:t>Visual Studio Community – free IDE, has its own </a:t>
            </a:r>
            <a:r>
              <a:rPr lang="en-US" dirty="0" err="1"/>
              <a:t>buildsystem</a:t>
            </a:r>
            <a:r>
              <a:rPr lang="en-US" dirty="0"/>
              <a:t> and a lot of plugins for other </a:t>
            </a:r>
            <a:r>
              <a:rPr lang="en-US" dirty="0" err="1"/>
              <a:t>buildsystems</a:t>
            </a:r>
            <a:r>
              <a:rPr lang="en-US" dirty="0"/>
              <a:t>, uses MS Visual C++ compiler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37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5533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Building Projects with </a:t>
            </a:r>
            <a:br>
              <a:rPr lang="en-US" dirty="0"/>
            </a:br>
            <a:r>
              <a:rPr lang="en-US" dirty="0"/>
              <a:t>C::B, QT, </a:t>
            </a:r>
            <a:r>
              <a:rPr lang="en-US" dirty="0" err="1"/>
              <a:t>CLion</a:t>
            </a:r>
            <a:r>
              <a:rPr lang="en-US" dirty="0"/>
              <a:t>, VS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72650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3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Preprocessors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 the compiler what code to compile</a:t>
            </a:r>
          </a:p>
          <a:p>
            <a:pPr lvl="1"/>
            <a:r>
              <a:rPr lang="en-US" dirty="0"/>
              <a:t>Basically, they change what code the compiler sees in your file</a:t>
            </a:r>
          </a:p>
          <a:p>
            <a:r>
              <a:rPr lang="en-US" dirty="0"/>
              <a:t>Execute before the syntax is parsed by the compiler</a:t>
            </a:r>
          </a:p>
          <a:p>
            <a:pPr lvl="1"/>
            <a:r>
              <a:rPr lang="en-US" dirty="0"/>
              <a:t>This means you aren’t getting compiler help for them like with normal code</a:t>
            </a:r>
          </a:p>
          <a:p>
            <a:r>
              <a:rPr lang="en-US" dirty="0"/>
              <a:t>Several types:</a:t>
            </a:r>
          </a:p>
          <a:p>
            <a:pPr lvl="1"/>
            <a:r>
              <a:rPr lang="en-US" dirty="0"/>
              <a:t>Source inclusion –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</a:t>
            </a:r>
            <a:r>
              <a:rPr lang="en-US" dirty="0"/>
              <a:t> (we’ve used that a lot already)</a:t>
            </a:r>
          </a:p>
          <a:p>
            <a:pPr lvl="1"/>
            <a:r>
              <a:rPr lang="en-US" dirty="0"/>
              <a:t>Macros –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#define</a:t>
            </a:r>
            <a:r>
              <a:rPr lang="en-US" dirty="0"/>
              <a:t> (replaces code with other code)</a:t>
            </a:r>
          </a:p>
          <a:p>
            <a:pPr lvl="1"/>
            <a:r>
              <a:rPr lang="en-US" dirty="0"/>
              <a:t>Conditional inclusions –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#ifdef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#else</a:t>
            </a:r>
            <a:r>
              <a:rPr lang="en-US" dirty="0"/>
              <a:t>,… (include/exclude code if…)</a:t>
            </a:r>
          </a:p>
          <a:p>
            <a:pPr lvl="1"/>
            <a:r>
              <a:rPr lang="en-US" dirty="0"/>
              <a:t>Pragmas –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#pragma</a:t>
            </a:r>
            <a:r>
              <a:rPr lang="en-US" dirty="0"/>
              <a:t> (specifies compiler settings)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96779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Including Source Files to be Compiled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</a:t>
            </a:r>
            <a:r>
              <a:rPr lang="en-US" dirty="0"/>
              <a:t> – specifies what code to include in the compilation</a:t>
            </a:r>
          </a:p>
          <a:p>
            <a:pPr lvl="1"/>
            <a:r>
              <a:rPr lang="en-US" dirty="0"/>
              <a:t>i.e. tells the compiler to replace the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include</a:t>
            </a:r>
            <a:r>
              <a:rPr lang="en-US" dirty="0"/>
              <a:t> with the code it references</a:t>
            </a:r>
          </a:p>
          <a:p>
            <a:r>
              <a:rPr lang="en-US" dirty="0"/>
              <a:t>If followed by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&lt;&gt;</a:t>
            </a:r>
            <a:r>
              <a:rPr lang="en-US" dirty="0"/>
              <a:t>, directly looks in language implementation library</a:t>
            </a:r>
          </a:p>
          <a:p>
            <a:pPr lvl="1"/>
            <a:r>
              <a:rPr lang="en-US" dirty="0"/>
              <a:t>i.e. tells compiler to load a standard C++ library</a:t>
            </a:r>
          </a:p>
          <a:p>
            <a:pPr lvl="1"/>
            <a:r>
              <a:rPr lang="en-US" dirty="0"/>
              <a:t>Examples: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 &lt;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iostream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&gt;</a:t>
            </a:r>
            <a:r>
              <a:rPr lang="en-US" dirty="0"/>
              <a:t>, 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 &lt;string&gt;</a:t>
            </a:r>
            <a:r>
              <a:rPr lang="en-US" dirty="0"/>
              <a:t>, etc.</a:t>
            </a:r>
          </a:p>
          <a:p>
            <a:r>
              <a:rPr lang="en-US" dirty="0"/>
              <a:t>If followed by </a:t>
            </a:r>
            <a:r>
              <a:rPr lang="en-US" sz="2400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""</a:t>
            </a:r>
            <a:r>
              <a:rPr lang="en-US" dirty="0"/>
              <a:t>, looks for a file, usually in current directory</a:t>
            </a:r>
          </a:p>
          <a:p>
            <a:pPr lvl="1"/>
            <a:r>
              <a:rPr lang="en-US" dirty="0"/>
              <a:t>Intended for loading custom code, e.g. in a multi-file project</a:t>
            </a:r>
          </a:p>
          <a:p>
            <a:pPr lvl="1"/>
            <a:r>
              <a:rPr lang="en-US" dirty="0"/>
              <a:t>If file not found, falls back to what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&lt;&gt;</a:t>
            </a:r>
            <a:r>
              <a:rPr lang="en-US" dirty="0"/>
              <a:t> does</a:t>
            </a:r>
          </a:p>
          <a:p>
            <a:pPr lvl="1"/>
            <a:r>
              <a:rPr lang="en-US" dirty="0"/>
              <a:t>Example: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 "SmartArray.cpp"</a:t>
            </a:r>
            <a:r>
              <a:rPr lang="en-US" dirty="0"/>
              <a:t>/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#include "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SmartArray.h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5853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Macros Using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#define</a:t>
            </a:r>
            <a:endParaRPr lang="bg-BG" sz="2400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#define</a:t>
            </a:r>
            <a:r>
              <a:rPr lang="en-US" dirty="0"/>
              <a:t> keyword declares macros in code</a:t>
            </a:r>
          </a:p>
          <a:p>
            <a:pPr lvl="1"/>
            <a:r>
              <a:rPr lang="en-US" dirty="0"/>
              <a:t>Simply said: instructs compiler to do “find-replace” before compiling</a:t>
            </a:r>
          </a:p>
          <a:p>
            <a:r>
              <a:rPr lang="en-US" dirty="0"/>
              <a:t>Designed to declare environment-related information</a:t>
            </a:r>
          </a:p>
          <a:p>
            <a:pPr lvl="1"/>
            <a:r>
              <a:rPr lang="en-US" dirty="0"/>
              <a:t>E.g. “Are we compiling on Windows?” </a:t>
            </a:r>
          </a:p>
          <a:p>
            <a:pPr lvl="1"/>
            <a:r>
              <a:rPr lang="en-US" dirty="0"/>
              <a:t>Could be used to define “constants”</a:t>
            </a:r>
          </a:p>
          <a:p>
            <a:r>
              <a:rPr lang="en-US" dirty="0"/>
              <a:t>Syntax: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#define MACRO_NAME </a:t>
            </a:r>
            <a:r>
              <a:rPr lang="en-US" i="1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code to replace</a:t>
            </a:r>
          </a:p>
          <a:p>
            <a:pPr lvl="1"/>
            <a:r>
              <a:rPr lang="en-US" dirty="0"/>
              <a:t>E.g.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#define PI 3.14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#define ULL unsigned long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long</a:t>
            </a:r>
            <a:endParaRPr lang="en-US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</a:endParaRPr>
          </a:p>
          <a:p>
            <a:pPr lvl="1"/>
            <a:r>
              <a:rPr lang="en-US" dirty="0"/>
              <a:t>E.g.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#define HELLO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cout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&lt;&lt; “hello” &lt;&lt;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endl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</a:p>
          <a:p>
            <a:r>
              <a:rPr lang="en-US" dirty="0"/>
              <a:t>No “scope” – exist until removed by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undef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 MACRO_NAME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004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Macro Functions Using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#define</a:t>
            </a:r>
            <a:endParaRPr lang="bg-BG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Macro “functions” can be defined by adding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()</a:t>
            </a:r>
            <a:r>
              <a:rPr lang="en-US" dirty="0"/>
              <a:t> to the macro name</a:t>
            </a:r>
          </a:p>
          <a:p>
            <a:pPr lvl="1"/>
            <a:r>
              <a:rPr lang="en-US" dirty="0"/>
              <a:t>Any “parameters” in the macro will be replaced in the following code</a:t>
            </a:r>
          </a:p>
          <a:p>
            <a:r>
              <a:rPr lang="en-US" sz="2400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#define MACRO(param1,param2,…) </a:t>
            </a:r>
            <a:r>
              <a:rPr lang="en-US" sz="2400" i="1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code using param1,param2…</a:t>
            </a:r>
          </a:p>
          <a:p>
            <a:r>
              <a:rPr lang="en-US" dirty="0"/>
              <a:t>“Calling” a macro – just like calling any function</a:t>
            </a:r>
          </a:p>
          <a:p>
            <a:pPr lvl="1"/>
            <a:r>
              <a:rPr lang="en-US" dirty="0"/>
              <a:t>Any expression you pass in is copy-pasted exactly into the macro code</a:t>
            </a:r>
          </a:p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#define SHOW(something) 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cout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&lt;&lt;something&lt;&lt;</a:t>
            </a:r>
            <a:r>
              <a:rPr lang="en-US" dirty="0" err="1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endl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;</a:t>
            </a:r>
            <a:b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</a:b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SHOW(5) SHOW(1) SHOW(“time”)</a:t>
            </a:r>
          </a:p>
          <a:p>
            <a:r>
              <a:rPr lang="en-US" dirty="0"/>
              <a:t>There are also some default macros like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__LINE__</a:t>
            </a:r>
            <a:r>
              <a:rPr lang="en-US" dirty="0"/>
              <a:t>, </a:t>
            </a:r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</a:rPr>
              <a:t>__FILE__</a:t>
            </a:r>
            <a:r>
              <a:rPr lang="en-US" dirty="0"/>
              <a:t>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2996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ea typeface="+mn-ea"/>
                <a:cs typeface="+mn-cs"/>
              </a:rPr>
              <a:t>#define</a:t>
            </a:r>
            <a:endParaRPr lang="en-US" sz="3600" dirty="0">
              <a:solidFill>
                <a:srgbClr val="8CF4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68192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Quiz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will the following </a:t>
            </a:r>
            <a:br>
              <a:rPr lang="en-US" dirty="0"/>
            </a:br>
            <a:r>
              <a:rPr lang="en-US" dirty="0"/>
              <a:t>code print on the console?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 marL="835086" lvl="1" indent="-457200">
              <a:buFont typeface="+mj-lt"/>
              <a:buAutoNum type="alphaLcParenR"/>
            </a:pPr>
            <a:endParaRPr lang="en-US" dirty="0"/>
          </a:p>
          <a:p>
            <a:pPr marL="835086" lvl="1" indent="-457200">
              <a:buFont typeface="+mj-lt"/>
              <a:buAutoNum type="alphaLcParenR"/>
            </a:pPr>
            <a:r>
              <a:rPr lang="en-US" dirty="0"/>
              <a:t>0.5 and 4</a:t>
            </a:r>
          </a:p>
          <a:p>
            <a:pPr marL="835086" lvl="1" indent="-457200">
              <a:buFont typeface="+mj-lt"/>
              <a:buAutoNum type="alphaLcParenR"/>
            </a:pPr>
            <a:r>
              <a:rPr lang="en-US" dirty="0"/>
              <a:t>0 and 4</a:t>
            </a:r>
          </a:p>
          <a:p>
            <a:pPr marL="835086" lvl="1" indent="-457200">
              <a:buFont typeface="+mj-lt"/>
              <a:buAutoNum type="alphaLcParenR"/>
            </a:pPr>
            <a:r>
              <a:rPr lang="en-US" dirty="0"/>
              <a:t>0 and 6</a:t>
            </a:r>
          </a:p>
          <a:p>
            <a:pPr marL="835086" lvl="1" indent="-457200">
              <a:buFont typeface="+mj-lt"/>
              <a:buAutoNum type="alphaLcParenR"/>
            </a:pPr>
            <a:r>
              <a:rPr lang="en-US" dirty="0"/>
              <a:t>0.5 and 6</a:t>
            </a:r>
          </a:p>
          <a:p>
            <a:pPr marL="835086" lvl="1" indent="-457200">
              <a:buFont typeface="+mj-lt"/>
              <a:buAutoNum type="alphaLcParenR"/>
            </a:pPr>
            <a:endParaRPr lang="en-US" dirty="0"/>
          </a:p>
          <a:p>
            <a:pPr marL="835086" lvl="1" indent="-457200">
              <a:buFont typeface="+mj-lt"/>
              <a:buAutoNum type="alphaL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bg-BG" smtClean="0"/>
              <a:t>9</a:t>
            </a:fld>
            <a:endParaRPr lang="bg-BG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640223" y="2667000"/>
            <a:ext cx="4835189" cy="1077218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hangingPunct="0"/>
            <a:r>
              <a:rPr lang="en-US" sz="1600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#define HALF(value) value / 2.0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hangingPunct="0"/>
            <a:r>
              <a:rPr lang="en-US" sz="1600" kern="15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hangingPunct="0"/>
            <a:r>
              <a:rPr lang="en-US" sz="1600" b="1" kern="15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1600" b="1" kern="15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&lt;&lt; </a:t>
            </a:r>
            <a:r>
              <a:rPr lang="en-US" sz="1600" kern="150" dirty="0">
                <a:solidFill>
                  <a:srgbClr val="F000F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1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HALF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&lt;&lt; </a:t>
            </a:r>
            <a:r>
              <a:rPr lang="bg-BG" sz="1600" kern="150" dirty="0">
                <a:solidFill>
                  <a:srgbClr val="0000FF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“</a:t>
            </a:r>
            <a:r>
              <a:rPr lang="en-US" sz="1600" kern="150" dirty="0">
                <a:solidFill>
                  <a:srgbClr val="0000FF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  <a:r>
              <a:rPr lang="bg-BG" sz="1600" kern="150" dirty="0">
                <a:solidFill>
                  <a:srgbClr val="0000FF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"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&lt;&lt; </a:t>
            </a:r>
            <a:r>
              <a:rPr lang="en-US" sz="1600" kern="15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HALF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kern="15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600" kern="15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&lt;&lt; </a:t>
            </a:r>
            <a:r>
              <a:rPr lang="en-US" sz="1600" b="1" kern="15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endl</a:t>
            </a:r>
            <a:r>
              <a:rPr lang="en-US" sz="1600" kern="15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kern="150" dirty="0"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3812" y="494269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5"/>
                </a:solidFill>
              </a:rPr>
              <a:t>TIME’S UP!</a:t>
            </a:r>
            <a:endParaRPr lang="bg-BG" sz="1800" dirty="0">
              <a:solidFill>
                <a:schemeClr val="accent5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 rot="16200000">
            <a:off x="4084823" y="-1571810"/>
            <a:ext cx="285379" cy="449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/>
          </a:p>
        </p:txBody>
      </p:sp>
      <p:sp>
        <p:nvSpPr>
          <p:cNvPr id="8" name="TextBox 7"/>
          <p:cNvSpPr txBox="1"/>
          <p:nvPr/>
        </p:nvSpPr>
        <p:spPr>
          <a:xfrm>
            <a:off x="1293812" y="494269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TIME:</a:t>
            </a:r>
            <a:endParaRPr lang="bg-BG" sz="1800" dirty="0"/>
          </a:p>
        </p:txBody>
      </p:sp>
    </p:spTree>
    <p:extLst>
      <p:ext uri="{BB962C8B-B14F-4D97-AF65-F5344CB8AC3E}">
        <p14:creationId xmlns:p14="http://schemas.microsoft.com/office/powerpoint/2010/main" val="4195123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" dur="2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5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7" grpId="1" animBg="1"/>
      <p:bldP spid="8" grpId="0"/>
      <p:bldP spid="8" grpId="1"/>
    </p:bldLst>
  </p:timing>
</p:sld>
</file>

<file path=ppt/theme/theme1.xml><?xml version="1.0" encoding="utf-8"?>
<a:theme xmlns:a="http://schemas.openxmlformats.org/drawingml/2006/main" name="TS102787990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2274</Words>
  <Application>Microsoft Office PowerPoint</Application>
  <PresentationFormat>Custom</PresentationFormat>
  <Paragraphs>426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Calibri</vt:lpstr>
      <vt:lpstr>Consolas</vt:lpstr>
      <vt:lpstr>Courier New</vt:lpstr>
      <vt:lpstr>Impact</vt:lpstr>
      <vt:lpstr>Times New Roman</vt:lpstr>
      <vt:lpstr>TS102787990</vt:lpstr>
      <vt:lpstr>Code Organization</vt:lpstr>
      <vt:lpstr>Table of Contents</vt:lpstr>
      <vt:lpstr>Preprocessor Directives</vt:lpstr>
      <vt:lpstr>Preprocessors</vt:lpstr>
      <vt:lpstr>Including Source Files to be Compiled</vt:lpstr>
      <vt:lpstr>Simple Macros Using #define</vt:lpstr>
      <vt:lpstr>Macro Functions Using #define</vt:lpstr>
      <vt:lpstr>#define</vt:lpstr>
      <vt:lpstr>Quick Quiz</vt:lpstr>
      <vt:lpstr>Pitfall: A Macro Parameter WHICH IS AN EXPRESSIONS WILL Directly Replaced AS THE EXPRESSION</vt:lpstr>
      <vt:lpstr>Conditional Inclusions</vt:lpstr>
      <vt:lpstr>Conditional Inclusions – Checking for Macros</vt:lpstr>
      <vt:lpstr>#if, #elif, #else, #ifdef, #ifndef, #endif</vt:lpstr>
      <vt:lpstr>Namespaces</vt:lpstr>
      <vt:lpstr>Namespaces – Concept</vt:lpstr>
      <vt:lpstr>Namespaces in C++</vt:lpstr>
      <vt:lpstr>Namespaces in C++ – Specifics</vt:lpstr>
      <vt:lpstr>Namespaces</vt:lpstr>
      <vt:lpstr>Separating  Declaration and Implementation</vt:lpstr>
      <vt:lpstr>The Concept of an Interface</vt:lpstr>
      <vt:lpstr>Interface and Implementation in Class Definition</vt:lpstr>
      <vt:lpstr>Having Only Interface in Class Definition – Example</vt:lpstr>
      <vt:lpstr>Separating Implementation from Interface in C++</vt:lpstr>
      <vt:lpstr>Implementing Members Outside Classes</vt:lpstr>
      <vt:lpstr>Implementing Members Outside Classes – Example</vt:lpstr>
      <vt:lpstr>Separating  Declaration and Implementation</vt:lpstr>
      <vt:lpstr>Header and Implementation Files</vt:lpstr>
      <vt:lpstr>Making a “Source Library” of Smart Containers</vt:lpstr>
      <vt:lpstr>Making a “Source Library” of Smart Containers</vt:lpstr>
      <vt:lpstr>Header and Implementation Files</vt:lpstr>
      <vt:lpstr>When Using Headers Containing Implementation:</vt:lpstr>
      <vt:lpstr>When Using Separate Header and Implementation:</vt:lpstr>
      <vt:lpstr>Building Multi-File C++ Code</vt:lpstr>
      <vt:lpstr>How Do We Go from Source to Executable?</vt:lpstr>
      <vt:lpstr>Building from Command Line</vt:lpstr>
      <vt:lpstr>Common Approaches to Building Multiple Files</vt:lpstr>
      <vt:lpstr>Building Projects using IDEs</vt:lpstr>
      <vt:lpstr>Building Projects with  C::B, QT, CLion, VS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2014-04-29T08:23:38Z</dcterms:created>
  <dcterms:modified xsi:type="dcterms:W3CDTF">2017-03-27T12:46:25Z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